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media/image2.jpeg" ContentType="image/jpeg"/>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3.jpeg" ContentType="image/jpeg"/>
  <Override PartName="/ppt/notesSlides/notesSlide7.xml" ContentType="application/vnd.openxmlformats-officedocument.presentationml.notesSlide+xml"/>
  <Override PartName="/ppt/media/image4.jpeg" ContentType="image/jpe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1.tif>
</file>

<file path=ppt/media/image2.jpeg>
</file>

<file path=ppt/media/image2.png>
</file>

<file path=ppt/media/image3.jpeg>
</file>

<file path=ppt/media/image4.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6" name="Shape 166"/>
          <p:cNvSpPr/>
          <p:nvPr>
            <p:ph type="sldImg"/>
          </p:nvPr>
        </p:nvSpPr>
        <p:spPr>
          <a:xfrm>
            <a:off x="1143000" y="685800"/>
            <a:ext cx="4572000" cy="3429000"/>
          </a:xfrm>
          <a:prstGeom prst="rect">
            <a:avLst/>
          </a:prstGeom>
        </p:spPr>
        <p:txBody>
          <a:bodyPr/>
          <a:lstStyle/>
          <a:p>
            <a:pPr/>
          </a:p>
        </p:txBody>
      </p:sp>
      <p:sp>
        <p:nvSpPr>
          <p:cNvPr id="167" name="Shape 16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r>
              <a:t>This is a prompt to unpack earlier normative ideas in urban planning and policy, which were more based on the ideas of a few people than on reality. And that have arguably done more harm than good.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9" name="Shape 259"/>
          <p:cNvSpPr/>
          <p:nvPr>
            <p:ph type="sldImg"/>
          </p:nvPr>
        </p:nvSpPr>
        <p:spPr>
          <a:prstGeom prst="rect">
            <a:avLst/>
          </a:prstGeom>
        </p:spPr>
        <p:txBody>
          <a:bodyPr/>
          <a:lstStyle/>
          <a:p>
            <a:pPr/>
          </a:p>
        </p:txBody>
      </p:sp>
      <p:sp>
        <p:nvSpPr>
          <p:cNvPr id="260" name="Shape 260"/>
          <p:cNvSpPr/>
          <p:nvPr>
            <p:ph type="body" sz="quarter" idx="1"/>
          </p:nvPr>
        </p:nvSpPr>
        <p:spPr>
          <a:prstGeom prst="rect">
            <a:avLst/>
          </a:prstGeom>
        </p:spPr>
        <p:txBody>
          <a:bodyPr/>
          <a:lstStyle/>
          <a:p>
            <a:pPr/>
            <a:r>
              <a:t>We will see that there are many things we will discover about cities that are not intuitive, or expected. We can only get to them by keeping an open mind and paying att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This is completely crazy, but gives a sense of uncritical, moralistic planning; note insane asylum, epileptic farm and so 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Shape 193"/>
          <p:cNvSpPr/>
          <p:nvPr>
            <p:ph type="sldImg"/>
          </p:nvPr>
        </p:nvSpPr>
        <p:spPr>
          <a:prstGeom prst="rect">
            <a:avLst/>
          </a:prstGeom>
        </p:spPr>
        <p:txBody>
          <a:bodyPr/>
          <a:lstStyle/>
          <a:p>
            <a:pPr/>
          </a:p>
        </p:txBody>
      </p:sp>
      <p:sp>
        <p:nvSpPr>
          <p:cNvPr id="194" name="Shape 194"/>
          <p:cNvSpPr/>
          <p:nvPr>
            <p:ph type="body" sz="quarter" idx="1"/>
          </p:nvPr>
        </p:nvSpPr>
        <p:spPr>
          <a:prstGeom prst="rect">
            <a:avLst/>
          </a:prstGeom>
        </p:spPr>
        <p:txBody>
          <a:bodyPr/>
          <a:lstStyle/>
          <a:p>
            <a:pPr/>
            <a:r>
              <a:t>This is of course very famous. 20th century modernist planning ideas based on efficiency and “circulation” but without any consideration for people, development, etc : The city as a machine, as Kevin Lynch once called it.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This is a present urban utopia in Saudi Arabia: It’s supposed to be a “linear” city: I’ll let you discuss what is wrong with that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hape 206"/>
          <p:cNvSpPr/>
          <p:nvPr>
            <p:ph type="sldImg"/>
          </p:nvPr>
        </p:nvSpPr>
        <p:spPr>
          <a:prstGeom prst="rect">
            <a:avLst/>
          </a:prstGeom>
        </p:spPr>
        <p:txBody>
          <a:bodyPr/>
          <a:lstStyle/>
          <a:p>
            <a:pPr/>
          </a:p>
        </p:txBody>
      </p:sp>
      <p:sp>
        <p:nvSpPr>
          <p:cNvPr id="207" name="Shape 207"/>
          <p:cNvSpPr/>
          <p:nvPr>
            <p:ph type="body" sz="quarter" idx="1"/>
          </p:nvPr>
        </p:nvSpPr>
        <p:spPr>
          <a:prstGeom prst="rect">
            <a:avLst/>
          </a:prstGeom>
        </p:spPr>
        <p:txBody>
          <a:bodyPr/>
          <a:lstStyle/>
          <a:p>
            <a:pPr/>
            <a:r>
              <a:t>And technoutopias, or (old versions) of smart cities: what is wrong with these?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4" name="Shape 214"/>
          <p:cNvSpPr/>
          <p:nvPr>
            <p:ph type="sldImg"/>
          </p:nvPr>
        </p:nvSpPr>
        <p:spPr>
          <a:prstGeom prst="rect">
            <a:avLst/>
          </a:prstGeom>
        </p:spPr>
        <p:txBody>
          <a:bodyPr/>
          <a:lstStyle/>
          <a:p>
            <a:pPr/>
          </a:p>
        </p:txBody>
      </p:sp>
      <p:sp>
        <p:nvSpPr>
          <p:cNvPr id="215" name="Shape 215"/>
          <p:cNvSpPr/>
          <p:nvPr>
            <p:ph type="body" sz="quarter" idx="1"/>
          </p:nvPr>
        </p:nvSpPr>
        <p:spPr>
          <a:prstGeom prst="rect">
            <a:avLst/>
          </a:prstGeom>
        </p:spPr>
        <p:txBody>
          <a:bodyPr/>
          <a:lstStyle/>
          <a:p>
            <a:pPr/>
            <a:r>
              <a:t>This is a quote from the famous book. The idea here is that of the city as a “Natural Phenomenon”, that needs to be studied and understood via scientific methods that respect the phenomenon before us. Instead of stating what we think the city should be, we should investigate what it is with rigorous methods.</a:t>
            </a:r>
          </a:p>
          <a:p>
            <a:pPr/>
          </a:p>
          <a:p>
            <a:pPr/>
            <a:r>
              <a:t>Park and Burgess were sociologists, but Park had a deep interest in Psychology and Society in general, his essay in the book is really a list of questions, many of which (almost 100 years ago) still ring fresh.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Shape 237"/>
          <p:cNvSpPr/>
          <p:nvPr>
            <p:ph type="sldImg"/>
          </p:nvPr>
        </p:nvSpPr>
        <p:spPr>
          <a:prstGeom prst="rect">
            <a:avLst/>
          </a:prstGeom>
        </p:spPr>
        <p:txBody>
          <a:bodyPr/>
          <a:lstStyle/>
          <a:p>
            <a:pPr/>
          </a:p>
        </p:txBody>
      </p:sp>
      <p:sp>
        <p:nvSpPr>
          <p:cNvPr id="238" name="Shape 238"/>
          <p:cNvSpPr/>
          <p:nvPr>
            <p:ph type="body" sz="quarter" idx="1"/>
          </p:nvPr>
        </p:nvSpPr>
        <p:spPr>
          <a:prstGeom prst="rect">
            <a:avLst/>
          </a:prstGeom>
        </p:spPr>
        <p:txBody>
          <a:bodyPr/>
          <a:lstStyle/>
          <a:p>
            <a:pPr/>
            <a:r>
              <a:t>A scientific approach to cities (Urban Science, or a Science of Cities) has gained strength in the last 20 years, because we can observe urbanization everywhere in the world (comparative analysis), creating many diverse cities, across different cultures, geographies, economic organization etc. Also because of have a lot more and better data. Urban science is generalizable knowledge and must predict features of cities present, past and future. Along with urban science, there has been a growth in urban analytics (practical uses of data to manage cities) and Practice in terms of a more person-centric view of life in cities.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p>
            <a:pPr/>
            <a:r>
              <a:t>This is to display certain myths about science, especially for people trained in the humanities and in critical perspectives in the social sciences in the last generation.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r>
              <a:t>The relationship between general aspects of cities and features of each situation is worth discussing a bit.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49" name="Title Text"/>
          <p:cNvSpPr txBox="1"/>
          <p:nvPr>
            <p:ph type="title"/>
          </p:nvPr>
        </p:nvSpPr>
        <p:spPr>
          <a:xfrm>
            <a:off x="4833937" y="2303859"/>
            <a:ext cx="14716126" cy="4643438"/>
          </a:xfrm>
          <a:prstGeom prst="rect">
            <a:avLst/>
          </a:prstGeom>
        </p:spPr>
        <p:txBody>
          <a:bodyPr lIns="71437" tIns="71437" rIns="71437" bIns="71437" anchor="b"/>
          <a:lstStyle>
            <a:lvl1pPr algn="ctr" defTabSz="821531">
              <a:lnSpc>
                <a:spcPct val="100000"/>
              </a:lnSpc>
              <a:defRPr b="0" spc="0" sz="11200">
                <a:latin typeface="Helvetica Light"/>
                <a:ea typeface="Helvetica Light"/>
                <a:cs typeface="Helvetica Light"/>
                <a:sym typeface="Helvetica Light"/>
              </a:defRPr>
            </a:lvl1pPr>
          </a:lstStyle>
          <a:p>
            <a:pPr/>
            <a:r>
              <a:t>Title Text</a:t>
            </a:r>
          </a:p>
        </p:txBody>
      </p:sp>
      <p:sp>
        <p:nvSpPr>
          <p:cNvPr id="150" name="Body Level One…"/>
          <p:cNvSpPr txBox="1"/>
          <p:nvPr>
            <p:ph type="body" sz="quarter" idx="1"/>
          </p:nvPr>
        </p:nvSpPr>
        <p:spPr>
          <a:xfrm>
            <a:off x="4833937" y="7072312"/>
            <a:ext cx="14716126" cy="1589485"/>
          </a:xfrm>
          <a:prstGeom prst="rect">
            <a:avLst/>
          </a:prstGeom>
        </p:spPr>
        <p:txBody>
          <a:bodyPr lIns="71437" tIns="71437" rIns="71437" bIns="71437"/>
          <a:lstStyle>
            <a:lvl1pPr marL="0" indent="0" algn="ctr" defTabSz="821531">
              <a:lnSpc>
                <a:spcPct val="100000"/>
              </a:lnSpc>
              <a:spcBef>
                <a:spcPts val="0"/>
              </a:spcBef>
              <a:buSzTx/>
              <a:buNone/>
              <a:defRPr sz="4400">
                <a:latin typeface="Helvetica Light"/>
                <a:ea typeface="Helvetica Light"/>
                <a:cs typeface="Helvetica Light"/>
                <a:sym typeface="Helvetica Light"/>
              </a:defRPr>
            </a:lvl1pPr>
            <a:lvl2pPr marL="0" indent="228600" algn="ctr" defTabSz="821531">
              <a:lnSpc>
                <a:spcPct val="100000"/>
              </a:lnSpc>
              <a:spcBef>
                <a:spcPts val="0"/>
              </a:spcBef>
              <a:buSzTx/>
              <a:buNone/>
              <a:defRPr sz="4400">
                <a:latin typeface="Helvetica Light"/>
                <a:ea typeface="Helvetica Light"/>
                <a:cs typeface="Helvetica Light"/>
                <a:sym typeface="Helvetica Light"/>
              </a:defRPr>
            </a:lvl2pPr>
            <a:lvl3pPr marL="0" indent="457200" algn="ctr" defTabSz="821531">
              <a:lnSpc>
                <a:spcPct val="100000"/>
              </a:lnSpc>
              <a:spcBef>
                <a:spcPts val="0"/>
              </a:spcBef>
              <a:buSzTx/>
              <a:buNone/>
              <a:defRPr sz="4400">
                <a:latin typeface="Helvetica Light"/>
                <a:ea typeface="Helvetica Light"/>
                <a:cs typeface="Helvetica Light"/>
                <a:sym typeface="Helvetica Light"/>
              </a:defRPr>
            </a:lvl3pPr>
            <a:lvl4pPr marL="0" indent="685800" algn="ctr" defTabSz="821531">
              <a:lnSpc>
                <a:spcPct val="100000"/>
              </a:lnSpc>
              <a:spcBef>
                <a:spcPts val="0"/>
              </a:spcBef>
              <a:buSzTx/>
              <a:buNone/>
              <a:defRPr sz="4400">
                <a:latin typeface="Helvetica Light"/>
                <a:ea typeface="Helvetica Light"/>
                <a:cs typeface="Helvetica Light"/>
                <a:sym typeface="Helvetica Light"/>
              </a:defRPr>
            </a:lvl4pPr>
            <a:lvl5pPr marL="0" indent="914400" algn="ctr" defTabSz="821531">
              <a:lnSpc>
                <a:spcPct val="100000"/>
              </a:lnSpc>
              <a:spcBef>
                <a:spcPts val="0"/>
              </a:spcBef>
              <a:buSzTx/>
              <a:buNone/>
              <a:defRPr sz="4400">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51" name="Slide Number"/>
          <p:cNvSpPr txBox="1"/>
          <p:nvPr>
            <p:ph type="sldNum" sz="quarter" idx="2"/>
          </p:nvPr>
        </p:nvSpPr>
        <p:spPr>
          <a:xfrm>
            <a:off x="11935814" y="13010554"/>
            <a:ext cx="494513" cy="511176"/>
          </a:xfrm>
          <a:prstGeom prst="rect">
            <a:avLst/>
          </a:prstGeom>
        </p:spPr>
        <p:txBody>
          <a:bodyPr lIns="71437" tIns="71437" rIns="71437" bIns="71437" anchor="t"/>
          <a:lstStyle>
            <a:lvl1pPr defTabSz="821531">
              <a:defRPr sz="2400">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58" name="Title Text"/>
          <p:cNvSpPr txBox="1"/>
          <p:nvPr>
            <p:ph type="title"/>
          </p:nvPr>
        </p:nvSpPr>
        <p:spPr>
          <a:xfrm>
            <a:off x="4387453" y="625078"/>
            <a:ext cx="15609094" cy="3036094"/>
          </a:xfrm>
          <a:prstGeom prst="rect">
            <a:avLst/>
          </a:prstGeom>
        </p:spPr>
        <p:txBody>
          <a:bodyPr lIns="71437" tIns="71437" rIns="71437" bIns="71437" anchor="ctr"/>
          <a:lstStyle>
            <a:lvl1pPr algn="ctr" defTabSz="821531">
              <a:lnSpc>
                <a:spcPct val="100000"/>
              </a:lnSpc>
              <a:defRPr b="0" spc="0" sz="11200">
                <a:latin typeface="Helvetica Light"/>
                <a:ea typeface="Helvetica Light"/>
                <a:cs typeface="Helvetica Light"/>
                <a:sym typeface="Helvetica Light"/>
              </a:defRPr>
            </a:lvl1pPr>
          </a:lstStyle>
          <a:p>
            <a:pPr/>
            <a:r>
              <a:t>Title Text</a:t>
            </a:r>
          </a:p>
        </p:txBody>
      </p:sp>
      <p:sp>
        <p:nvSpPr>
          <p:cNvPr id="159" name="Body Level One…"/>
          <p:cNvSpPr txBox="1"/>
          <p:nvPr>
            <p:ph type="body" idx="1"/>
          </p:nvPr>
        </p:nvSpPr>
        <p:spPr>
          <a:xfrm>
            <a:off x="4387453" y="3661171"/>
            <a:ext cx="15609094" cy="8840392"/>
          </a:xfrm>
          <a:prstGeom prst="rect">
            <a:avLst/>
          </a:prstGeom>
        </p:spPr>
        <p:txBody>
          <a:bodyPr lIns="71437" tIns="71437" rIns="71437" bIns="71437" anchor="ctr"/>
          <a:lstStyle>
            <a:lvl1pPr marL="617361" indent="-617361" defTabSz="821531">
              <a:lnSpc>
                <a:spcPct val="100000"/>
              </a:lnSpc>
              <a:spcBef>
                <a:spcPts val="5900"/>
              </a:spcBef>
              <a:buSzPct val="75000"/>
              <a:defRPr sz="5000">
                <a:latin typeface="Helvetica Light"/>
                <a:ea typeface="Helvetica Light"/>
                <a:cs typeface="Helvetica Light"/>
                <a:sym typeface="Helvetica Light"/>
              </a:defRPr>
            </a:lvl1pPr>
            <a:lvl2pPr marL="1061861" indent="-617361" defTabSz="821531">
              <a:lnSpc>
                <a:spcPct val="100000"/>
              </a:lnSpc>
              <a:spcBef>
                <a:spcPts val="5900"/>
              </a:spcBef>
              <a:buSzPct val="75000"/>
              <a:defRPr sz="5000">
                <a:latin typeface="Helvetica Light"/>
                <a:ea typeface="Helvetica Light"/>
                <a:cs typeface="Helvetica Light"/>
                <a:sym typeface="Helvetica Light"/>
              </a:defRPr>
            </a:lvl2pPr>
            <a:lvl3pPr marL="1506361" indent="-617361" defTabSz="821531">
              <a:lnSpc>
                <a:spcPct val="100000"/>
              </a:lnSpc>
              <a:spcBef>
                <a:spcPts val="5900"/>
              </a:spcBef>
              <a:buSzPct val="75000"/>
              <a:defRPr sz="5000">
                <a:latin typeface="Helvetica Light"/>
                <a:ea typeface="Helvetica Light"/>
                <a:cs typeface="Helvetica Light"/>
                <a:sym typeface="Helvetica Light"/>
              </a:defRPr>
            </a:lvl3pPr>
            <a:lvl4pPr marL="1950861" indent="-617361" defTabSz="821531">
              <a:lnSpc>
                <a:spcPct val="100000"/>
              </a:lnSpc>
              <a:spcBef>
                <a:spcPts val="5900"/>
              </a:spcBef>
              <a:buSzPct val="75000"/>
              <a:defRPr sz="5000">
                <a:latin typeface="Helvetica Light"/>
                <a:ea typeface="Helvetica Light"/>
                <a:cs typeface="Helvetica Light"/>
                <a:sym typeface="Helvetica Light"/>
              </a:defRPr>
            </a:lvl4pPr>
            <a:lvl5pPr marL="2395361" indent="-617361" defTabSz="821531">
              <a:lnSpc>
                <a:spcPct val="100000"/>
              </a:lnSpc>
              <a:spcBef>
                <a:spcPts val="5900"/>
              </a:spcBef>
              <a:buSzPct val="75000"/>
              <a:defRPr sz="5000">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60" name="Slide Number"/>
          <p:cNvSpPr txBox="1"/>
          <p:nvPr>
            <p:ph type="sldNum" sz="quarter" idx="2"/>
          </p:nvPr>
        </p:nvSpPr>
        <p:spPr>
          <a:xfrm>
            <a:off x="11935814" y="13010554"/>
            <a:ext cx="494513" cy="511176"/>
          </a:xfrm>
          <a:prstGeom prst="rect">
            <a:avLst/>
          </a:prstGeom>
        </p:spPr>
        <p:txBody>
          <a:bodyPr lIns="71437" tIns="71437" rIns="71437" bIns="71437" anchor="t"/>
          <a:lstStyle>
            <a:lvl1pPr defTabSz="821531">
              <a:defRPr sz="2400">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3.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4.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Lecture 1"/>
          <p:cNvSpPr txBox="1"/>
          <p:nvPr/>
        </p:nvSpPr>
        <p:spPr>
          <a:xfrm>
            <a:off x="10696574" y="4889409"/>
            <a:ext cx="299085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000">
                <a:solidFill>
                  <a:srgbClr val="000000"/>
                </a:solidFill>
              </a:defRPr>
            </a:lvl1pPr>
          </a:lstStyle>
          <a:p>
            <a:pPr/>
            <a:r>
              <a:t>Lecture 1</a:t>
            </a:r>
          </a:p>
        </p:txBody>
      </p:sp>
      <p:sp>
        <p:nvSpPr>
          <p:cNvPr id="170" name="1.1  Why Urban Science? What is Urban Science?"/>
          <p:cNvSpPr txBox="1"/>
          <p:nvPr/>
        </p:nvSpPr>
        <p:spPr>
          <a:xfrm>
            <a:off x="5860630" y="7550802"/>
            <a:ext cx="12662739" cy="77510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4200"/>
            </a:lvl1pPr>
          </a:lstStyle>
          <a:p>
            <a:pPr/>
            <a:r>
              <a:t>1.1  Why Urban Science? What is Urban Science?</a:t>
            </a:r>
          </a:p>
        </p:txBody>
      </p:sp>
      <p:sp>
        <p:nvSpPr>
          <p:cNvPr id="171" name="IUS Chapter 1"/>
          <p:cNvSpPr txBox="1"/>
          <p:nvPr/>
        </p:nvSpPr>
        <p:spPr>
          <a:xfrm>
            <a:off x="19881756" y="8982351"/>
            <a:ext cx="2741270"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Chapter 1</a:t>
            </a:r>
          </a:p>
        </p:txBody>
      </p:sp>
      <p:sp>
        <p:nvSpPr>
          <p:cNvPr id="172" name="IUS 1.1 What is Urban Science?"/>
          <p:cNvSpPr txBox="1"/>
          <p:nvPr/>
        </p:nvSpPr>
        <p:spPr>
          <a:xfrm>
            <a:off x="18223357" y="12963191"/>
            <a:ext cx="6069280"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1.1 What is Urban Science?</a:t>
            </a:r>
          </a:p>
        </p:txBody>
      </p:sp>
      <p:sp>
        <p:nvSpPr>
          <p:cNvPr id="173" name="©Luís M. A. Bettencourt 2024"/>
          <p:cNvSpPr txBox="1"/>
          <p:nvPr/>
        </p:nvSpPr>
        <p:spPr>
          <a:xfrm>
            <a:off x="1850060" y="11119239"/>
            <a:ext cx="14710228" cy="1071563"/>
          </a:xfrm>
          <a:prstGeom prst="rect">
            <a:avLst/>
          </a:prstGeom>
          <a:ln w="12700">
            <a:miter lim="400000"/>
          </a:ln>
          <a:extLst>
            <a:ext uri="{C572A759-6A51-4108-AA02-DFA0A04FC94B}">
              <ma14:wrappingTextBoxFlag xmlns:ma14="http://schemas.microsoft.com/office/mac/drawingml/2011/main" val="1"/>
            </a:ext>
          </a:extLst>
        </p:spPr>
        <p:txBody>
          <a:bodyPr lIns="25717" tIns="25717" rIns="25717" bIns="25717">
            <a:normAutofit fontScale="100000" lnSpcReduction="0"/>
          </a:bodyPr>
          <a:lstStyle>
            <a:lvl1pPr algn="l" defTabSz="825500">
              <a:defRPr b="1" sz="3000">
                <a:solidFill>
                  <a:srgbClr val="000000"/>
                </a:solidFill>
              </a:defRPr>
            </a:lvl1pPr>
          </a:lstStyle>
          <a:p>
            <a:pPr/>
            <a:r>
              <a:t>©Luís M. A. Bettencourt 2024</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The best way to know a thing is in the context of another discipline.…"/>
          <p:cNvSpPr txBox="1"/>
          <p:nvPr/>
        </p:nvSpPr>
        <p:spPr>
          <a:xfrm>
            <a:off x="12360664" y="1458068"/>
            <a:ext cx="11571406" cy="212571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lnSpc>
                <a:spcPts val="5400"/>
              </a:lnSpc>
              <a:spcBef>
                <a:spcPts val="1200"/>
              </a:spcBef>
              <a:defRPr sz="3300">
                <a:solidFill>
                  <a:srgbClr val="000000"/>
                </a:solidFill>
                <a:latin typeface="Calibri"/>
                <a:ea typeface="Calibri"/>
                <a:cs typeface="Calibri"/>
                <a:sym typeface="Calibri"/>
              </a:defRPr>
            </a:pPr>
            <a:r>
              <a:t>The best way to know a thing is in the context of another discipline.</a:t>
            </a:r>
          </a:p>
          <a:p>
            <a:pPr algn="l" defTabSz="457200">
              <a:defRPr sz="3000">
                <a:solidFill>
                  <a:srgbClr val="000000"/>
                </a:solidFill>
                <a:latin typeface="Calibri"/>
                <a:ea typeface="Calibri"/>
                <a:cs typeface="Calibri"/>
                <a:sym typeface="Calibri"/>
              </a:defRPr>
            </a:pPr>
          </a:p>
          <a:p>
            <a:pPr algn="l" defTabSz="457200">
              <a:defRPr sz="3000">
                <a:solidFill>
                  <a:srgbClr val="000000"/>
                </a:solidFill>
                <a:latin typeface="Calibri"/>
                <a:ea typeface="Calibri"/>
                <a:cs typeface="Calibri"/>
                <a:sym typeface="Calibri"/>
              </a:defRPr>
            </a:pPr>
            <a:r>
              <a:t>- Leonard Bernstein, Norton Lectures (1976).</a:t>
            </a:r>
          </a:p>
        </p:txBody>
      </p:sp>
      <p:sp>
        <p:nvSpPr>
          <p:cNvPr id="241" name="About this course:"/>
          <p:cNvSpPr txBox="1"/>
          <p:nvPr/>
        </p:nvSpPr>
        <p:spPr>
          <a:xfrm>
            <a:off x="770839" y="3932521"/>
            <a:ext cx="4867555" cy="7461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300"/>
            </a:lvl1pPr>
          </a:lstStyle>
          <a:p>
            <a:pPr/>
            <a:r>
              <a:t>About this course:</a:t>
            </a:r>
          </a:p>
        </p:txBody>
      </p:sp>
      <p:sp>
        <p:nvSpPr>
          <p:cNvPr id="242" name="- This is a course about Urban Science, about what we can know about cities that is generalizable.…"/>
          <p:cNvSpPr txBox="1"/>
          <p:nvPr/>
        </p:nvSpPr>
        <p:spPr>
          <a:xfrm>
            <a:off x="591350" y="5980776"/>
            <a:ext cx="23212761" cy="590207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4200">
                <a:solidFill>
                  <a:srgbClr val="000000"/>
                </a:solidFill>
                <a:latin typeface="Calibri"/>
                <a:ea typeface="Calibri"/>
                <a:cs typeface="Calibri"/>
                <a:sym typeface="Calibri"/>
              </a:defRPr>
            </a:pPr>
            <a:r>
              <a:t>- This is a course about </a:t>
            </a:r>
            <a:r>
              <a:rPr b="1"/>
              <a:t>Urban Science</a:t>
            </a:r>
            <a:r>
              <a:t>, about what we can know about cities that is </a:t>
            </a:r>
            <a:r>
              <a:rPr i="1"/>
              <a:t>generalizable</a:t>
            </a:r>
            <a:r>
              <a:t>.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observable processes or signals that we can experience or measure across history </a:t>
            </a:r>
          </a:p>
          <a:p>
            <a:pPr algn="l" defTabSz="457200">
              <a:defRPr sz="4200">
                <a:solidFill>
                  <a:srgbClr val="000000"/>
                </a:solidFill>
                <a:latin typeface="Calibri"/>
                <a:ea typeface="Calibri"/>
                <a:cs typeface="Calibri"/>
                <a:sym typeface="Calibri"/>
              </a:defRPr>
            </a:pPr>
            <a:r>
              <a:t>and throughout the world despite different geographies, cultures, levels of development and so on. </a:t>
            </a:r>
          </a:p>
          <a:p>
            <a:pPr algn="l" defTabSz="457200">
              <a:defRPr sz="41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This is also a course about </a:t>
            </a:r>
            <a:r>
              <a:rPr i="1"/>
              <a:t>bringing together different ways of thinking</a:t>
            </a:r>
            <a:r>
              <a:t>.</a:t>
            </a:r>
          </a:p>
          <a:p>
            <a:pPr algn="l" defTabSz="457200">
              <a:defRPr sz="4200">
                <a:solidFill>
                  <a:srgbClr val="000000"/>
                </a:solidFill>
                <a:latin typeface="Calibri"/>
                <a:ea typeface="Calibri"/>
                <a:cs typeface="Calibri"/>
                <a:sym typeface="Calibri"/>
              </a:defRPr>
            </a:pPr>
          </a:p>
          <a:p>
            <a:pPr algn="l" defTabSz="457200">
              <a:defRPr sz="1200">
                <a:solidFill>
                  <a:srgbClr val="000000"/>
                </a:solidFill>
                <a:latin typeface="Calibri"/>
                <a:ea typeface="Calibri"/>
                <a:cs typeface="Calibri"/>
                <a:sym typeface="Calibri"/>
              </a:defRPr>
            </a:pPr>
            <a:r>
              <a:rPr sz="4200"/>
              <a:t>To create a body of knowledge  - concepts, theory and a set of mathematical models-  that can explain and generate the complexity and open-endedness of cities</a:t>
            </a:r>
          </a:p>
        </p:txBody>
      </p:sp>
      <p:sp>
        <p:nvSpPr>
          <p:cNvPr id="243" name="IUS Preface"/>
          <p:cNvSpPr txBox="1"/>
          <p:nvPr/>
        </p:nvSpPr>
        <p:spPr>
          <a:xfrm>
            <a:off x="21705578" y="12962717"/>
            <a:ext cx="2335683"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Preface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Three Objections to Scientific Approaches to Cities"/>
          <p:cNvSpPr txBox="1"/>
          <p:nvPr/>
        </p:nvSpPr>
        <p:spPr>
          <a:xfrm>
            <a:off x="580178" y="413749"/>
            <a:ext cx="13432588" cy="7461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4300"/>
            </a:pPr>
            <a:r>
              <a:t>Three Objections to </a:t>
            </a:r>
            <a:r>
              <a:rPr i="1"/>
              <a:t>Scientific</a:t>
            </a:r>
            <a:r>
              <a:t> Approaches to Cities</a:t>
            </a:r>
          </a:p>
        </p:txBody>
      </p:sp>
      <p:sp>
        <p:nvSpPr>
          <p:cNvPr id="246" name="1. Complexity:      Cities are made of so many decisions, accidents, they are so rich in history…"/>
          <p:cNvSpPr txBox="1"/>
          <p:nvPr/>
        </p:nvSpPr>
        <p:spPr>
          <a:xfrm>
            <a:off x="567255" y="2573461"/>
            <a:ext cx="23626987" cy="856907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4200">
                <a:solidFill>
                  <a:srgbClr val="000000"/>
                </a:solidFill>
                <a:latin typeface="Calibri"/>
                <a:ea typeface="Calibri"/>
                <a:cs typeface="Calibri"/>
                <a:sym typeface="Calibri"/>
              </a:defRPr>
            </a:pPr>
            <a:r>
              <a:rPr b="1"/>
              <a:t>1.</a:t>
            </a:r>
            <a:r>
              <a:t> </a:t>
            </a:r>
            <a:r>
              <a:rPr b="1"/>
              <a:t>Complexity: </a:t>
            </a:r>
            <a:r>
              <a:t>     Cities are made of so many decisions, accidents, they are so rich in history  </a:t>
            </a:r>
          </a:p>
          <a:p>
            <a:pPr algn="l" defTabSz="457200">
              <a:defRPr sz="4200">
                <a:solidFill>
                  <a:srgbClr val="000000"/>
                </a:solidFill>
                <a:latin typeface="Calibri"/>
                <a:ea typeface="Calibri"/>
                <a:cs typeface="Calibri"/>
                <a:sym typeface="Calibri"/>
              </a:defRPr>
            </a:pPr>
            <a:r>
              <a:t>                                “There can be no theory”, no set of mathematical models that does Cities justice.</a:t>
            </a:r>
          </a:p>
          <a:p>
            <a:pPr lvl="8" marL="5410200" indent="-533400" algn="l" defTabSz="457200">
              <a:buSzPct val="123000"/>
              <a:buChar char="-"/>
              <a:defRPr sz="4200">
                <a:solidFill>
                  <a:srgbClr val="000000"/>
                </a:solidFill>
                <a:latin typeface="Calibri"/>
                <a:ea typeface="Calibri"/>
                <a:cs typeface="Calibri"/>
                <a:sym typeface="Calibri"/>
              </a:defRPr>
            </a:pPr>
            <a:r>
              <a:t> </a:t>
            </a:r>
            <a:r>
              <a:rPr b="1"/>
              <a:t>Not true.</a:t>
            </a:r>
            <a:r>
              <a:t> Example: Biology is a science of structure, systems and natural histories.</a:t>
            </a:r>
          </a:p>
          <a:p>
            <a:pPr lvl="8" marL="5410200" indent="-533400" algn="l" defTabSz="457200">
              <a:buSzPct val="123000"/>
              <a:buChar char="-"/>
              <a:defRPr sz="4200">
                <a:solidFill>
                  <a:srgbClr val="000000"/>
                </a:solidFill>
                <a:latin typeface="Calibri"/>
                <a:ea typeface="Calibri"/>
                <a:cs typeface="Calibri"/>
                <a:sym typeface="Calibri"/>
              </a:defRPr>
            </a:pPr>
          </a:p>
          <a:p>
            <a:pPr algn="l" defTabSz="457200">
              <a:defRPr b="1" sz="4200">
                <a:solidFill>
                  <a:srgbClr val="000000"/>
                </a:solidFill>
                <a:latin typeface="Calibri"/>
                <a:ea typeface="Calibri"/>
                <a:cs typeface="Calibri"/>
                <a:sym typeface="Calibri"/>
              </a:defRPr>
            </a:pPr>
            <a:r>
              <a:t>2. Science and Data lead to Oppressive Social Policy: </a:t>
            </a:r>
          </a:p>
          <a:p>
            <a:pPr lvl="6" marL="4191000" indent="-533400" algn="l" defTabSz="457200">
              <a:buSzPct val="123000"/>
              <a:buChar char="-"/>
              <a:defRPr b="1" sz="4200">
                <a:solidFill>
                  <a:srgbClr val="000000"/>
                </a:solidFill>
                <a:latin typeface="Calibri"/>
                <a:ea typeface="Calibri"/>
                <a:cs typeface="Calibri"/>
                <a:sym typeface="Calibri"/>
              </a:defRPr>
            </a:pPr>
            <a:r>
              <a:t>Not true: </a:t>
            </a:r>
            <a:r>
              <a:rPr b="0"/>
              <a:t>These are misuses of science and data in value laden policy</a:t>
            </a:r>
            <a:r>
              <a:t>:</a:t>
            </a:r>
          </a:p>
          <a:p>
            <a:pPr lvl="6" marL="4191000" indent="-533400" algn="l" defTabSz="457200">
              <a:buSzPct val="123000"/>
              <a:buChar char="-"/>
              <a:defRPr sz="4200">
                <a:solidFill>
                  <a:srgbClr val="000000"/>
                </a:solidFill>
                <a:latin typeface="Calibri"/>
                <a:ea typeface="Calibri"/>
                <a:cs typeface="Calibri"/>
                <a:sym typeface="Calibri"/>
              </a:defRPr>
            </a:pPr>
            <a:r>
              <a:t>Recall that </a:t>
            </a:r>
            <a:r>
              <a:rPr i="1"/>
              <a:t>data does not give you solutions</a:t>
            </a:r>
            <a:r>
              <a:t>: “the past is not the right answer”.  </a:t>
            </a:r>
          </a:p>
          <a:p>
            <a:pPr lvl="6" marL="4191000" indent="-533400" algn="l" defTabSz="457200">
              <a:buSzPct val="123000"/>
              <a:buChar char="-"/>
              <a:defRPr sz="4200">
                <a:solidFill>
                  <a:srgbClr val="000000"/>
                </a:solidFill>
                <a:latin typeface="Calibri"/>
                <a:ea typeface="Calibri"/>
                <a:cs typeface="Calibri"/>
                <a:sym typeface="Calibri"/>
              </a:defRPr>
            </a:pPr>
            <a:r>
              <a:t>Science is not authority: it is critical thinking with facts; it stands in opposition to dogma.</a:t>
            </a:r>
          </a:p>
          <a:p>
            <a:pPr marL="533400" indent="-533400" algn="l" defTabSz="457200">
              <a:buSzPct val="123000"/>
              <a:buChar char="-"/>
              <a:defRPr b="1" sz="4200">
                <a:solidFill>
                  <a:srgbClr val="000000"/>
                </a:solidFill>
                <a:latin typeface="Calibri"/>
                <a:ea typeface="Calibri"/>
                <a:cs typeface="Calibri"/>
                <a:sym typeface="Calibri"/>
              </a:defRPr>
            </a:pPr>
          </a:p>
          <a:p>
            <a:pPr algn="l" defTabSz="457200">
              <a:defRPr b="1" sz="4200">
                <a:solidFill>
                  <a:srgbClr val="000000"/>
                </a:solidFill>
                <a:latin typeface="Calibri"/>
                <a:ea typeface="Calibri"/>
                <a:cs typeface="Calibri"/>
                <a:sym typeface="Calibri"/>
              </a:defRPr>
            </a:pPr>
            <a:r>
              <a:t>3. Math and Science entail a loss of freedom and humanity:</a:t>
            </a:r>
          </a:p>
          <a:p>
            <a:pPr lvl="6" marL="4191000" indent="-533400" algn="l" defTabSz="457200">
              <a:buSzPct val="123000"/>
              <a:buChar char="-"/>
              <a:defRPr b="1" sz="4200">
                <a:solidFill>
                  <a:srgbClr val="000000"/>
                </a:solidFill>
                <a:latin typeface="Calibri"/>
                <a:ea typeface="Calibri"/>
                <a:cs typeface="Calibri"/>
                <a:sym typeface="Calibri"/>
              </a:defRPr>
            </a:pPr>
            <a:r>
              <a:t>Not true: </a:t>
            </a:r>
            <a:r>
              <a:rPr b="0"/>
              <a:t>science has</a:t>
            </a:r>
            <a:r>
              <a:t> </a:t>
            </a:r>
            <a:r>
              <a:rPr b="0"/>
              <a:t>given us new freedoms: going to the moon, health, longer lives… </a:t>
            </a:r>
          </a:p>
          <a:p>
            <a:pPr lvl="6" marL="4191000" indent="-533400" algn="l" defTabSz="457200">
              <a:buSzPct val="123000"/>
              <a:buChar char="-"/>
              <a:defRPr sz="4200">
                <a:solidFill>
                  <a:srgbClr val="000000"/>
                </a:solidFill>
                <a:latin typeface="Calibri"/>
                <a:ea typeface="Calibri"/>
                <a:cs typeface="Calibri"/>
                <a:sym typeface="Calibri"/>
              </a:defRPr>
            </a:pPr>
            <a:r>
              <a:t>Math in cities expresses mundane constraints: Space, Time, Energy, Money.</a:t>
            </a:r>
          </a:p>
          <a:p>
            <a:pPr lvl="6" marL="4191000" indent="-533400" algn="l" defTabSz="457200">
              <a:buSzPct val="123000"/>
              <a:buChar char="-"/>
              <a:defRPr sz="4200">
                <a:solidFill>
                  <a:srgbClr val="000000"/>
                </a:solidFill>
                <a:latin typeface="Calibri"/>
                <a:ea typeface="Calibri"/>
                <a:cs typeface="Calibri"/>
                <a:sym typeface="Calibri"/>
              </a:defRPr>
            </a:pPr>
            <a:r>
              <a:t>Urban Science leaves freedom for everything else: free will, agency, preferences, accident</a:t>
            </a:r>
          </a:p>
        </p:txBody>
      </p:sp>
      <p:sp>
        <p:nvSpPr>
          <p:cNvPr id="247" name="This means we will have to construct a Statistical Theory of Cities:…"/>
          <p:cNvSpPr txBox="1"/>
          <p:nvPr/>
        </p:nvSpPr>
        <p:spPr>
          <a:xfrm>
            <a:off x="490175" y="11839348"/>
            <a:ext cx="23403650" cy="13443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4100"/>
            </a:pPr>
            <a:r>
              <a:t>This means we will have to construct a </a:t>
            </a:r>
            <a:r>
              <a:rPr i="1"/>
              <a:t>Statistical</a:t>
            </a:r>
            <a:r>
              <a:t> Theory of Cities: </a:t>
            </a:r>
          </a:p>
          <a:p>
            <a:pPr>
              <a:defRPr sz="4100"/>
            </a:pPr>
            <a:r>
              <a:t>away from classical Social Sciences based on either simplistic “rationality” or structural determinism</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Uniqueness and Generality Both!"/>
          <p:cNvSpPr txBox="1"/>
          <p:nvPr/>
        </p:nvSpPr>
        <p:spPr>
          <a:xfrm>
            <a:off x="875294" y="483794"/>
            <a:ext cx="9829026" cy="8455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900">
                <a:solidFill>
                  <a:srgbClr val="000000"/>
                </a:solidFill>
              </a:defRPr>
            </a:lvl1pPr>
          </a:lstStyle>
          <a:p>
            <a:pPr/>
            <a:r>
              <a:t>Uniqueness and Generality Both!</a:t>
            </a:r>
          </a:p>
        </p:txBody>
      </p:sp>
      <p:sp>
        <p:nvSpPr>
          <p:cNvPr id="252" name="Being special is always a relative state…"/>
          <p:cNvSpPr txBox="1"/>
          <p:nvPr/>
        </p:nvSpPr>
        <p:spPr>
          <a:xfrm>
            <a:off x="1215365" y="3393515"/>
            <a:ext cx="21953271" cy="988987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4200">
                <a:solidFill>
                  <a:srgbClr val="000000"/>
                </a:solidFill>
                <a:latin typeface="Calibri"/>
                <a:ea typeface="Calibri"/>
                <a:cs typeface="Calibri"/>
                <a:sym typeface="Calibri"/>
              </a:defRPr>
            </a:pPr>
            <a:r>
              <a:t>Being special is always a </a:t>
            </a:r>
            <a:r>
              <a:rPr i="1"/>
              <a:t>relative</a:t>
            </a:r>
            <a:r>
              <a:t> state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Any sense of uniqueness requires a background pattern of general mechanisms and facts against which it can be appreciated.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This background pattern is set by averages: over populations and time. We can average more or less.</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Such average pattern is not a description of – or a model for – individual behavior!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We will use this </a:t>
            </a:r>
            <a:r>
              <a:rPr i="1"/>
              <a:t>analytical device</a:t>
            </a:r>
            <a:r>
              <a:t> of zooming in and out via averaging in different ways to show how each city and every one of its people is the result of the aggregation of many choices, accidents and influences from their compounded joint history.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Interestingly, the resulting statistical properties of cities will be more than the sum of these parts.</a:t>
            </a:r>
          </a:p>
        </p:txBody>
      </p:sp>
      <p:sp>
        <p:nvSpPr>
          <p:cNvPr id="253" name="A Person is Unique; A City is Unique"/>
          <p:cNvSpPr txBox="1"/>
          <p:nvPr/>
        </p:nvSpPr>
        <p:spPr>
          <a:xfrm>
            <a:off x="7607172" y="2144570"/>
            <a:ext cx="9169655" cy="74635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4400"/>
            </a:lvl1pPr>
          </a:lstStyle>
          <a:p>
            <a:pPr/>
            <a:r>
              <a:t>A Person is Unique; A City is Unique</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Why Urban Science?"/>
          <p:cNvSpPr txBox="1"/>
          <p:nvPr/>
        </p:nvSpPr>
        <p:spPr>
          <a:xfrm>
            <a:off x="1035153" y="1265362"/>
            <a:ext cx="6246445" cy="8455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4900">
                <a:solidFill>
                  <a:srgbClr val="000000"/>
                </a:solidFill>
              </a:defRPr>
            </a:pPr>
            <a:r>
              <a:t>Why Urban </a:t>
            </a:r>
            <a:r>
              <a:rPr i="1"/>
              <a:t>Science</a:t>
            </a:r>
            <a:r>
              <a:t>?</a:t>
            </a:r>
          </a:p>
        </p:txBody>
      </p:sp>
      <p:sp>
        <p:nvSpPr>
          <p:cNvPr id="258" name="Science as a process is uniquely good at creating insights that vastly transcend our daily experience and intuitions.…"/>
          <p:cNvSpPr txBox="1"/>
          <p:nvPr/>
        </p:nvSpPr>
        <p:spPr>
          <a:xfrm>
            <a:off x="495745" y="2678245"/>
            <a:ext cx="23392510" cy="90341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42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Science as a process is uniquely good at creating insights that vastly </a:t>
            </a:r>
            <a:r>
              <a:rPr i="1"/>
              <a:t>transcend our daily experience and intuitions</a:t>
            </a:r>
            <a:r>
              <a:t>. </a:t>
            </a:r>
          </a:p>
          <a:p>
            <a:pPr algn="l" defTabSz="457200">
              <a:defRPr sz="42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This allows us ultimately to escape the mental and institutional traps we live in today, especially in practice and policy, and helps us imagine – but does not determine! – how we may build a better tomorrow. </a:t>
            </a:r>
          </a:p>
          <a:p>
            <a:pPr algn="l" defTabSz="457200">
              <a:defRPr sz="42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This approach is more important in the context of </a:t>
            </a:r>
            <a:r>
              <a:rPr i="1"/>
              <a:t>urban science</a:t>
            </a:r>
            <a:r>
              <a:t> because cities feel so familiar to us all.   </a:t>
            </a:r>
          </a:p>
          <a:p>
            <a:pPr marL="533400" indent="-533400" algn="l" defTabSz="457200">
              <a:buSzPct val="123000"/>
              <a:buChar char="-"/>
              <a:defRPr sz="42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Science is not a substitute for other practices of scholarship, especially in the humanities, but it does have its unique and powerful role to play in a fast urbanizing world, where many similar challenges recur.</a:t>
            </a:r>
          </a:p>
          <a:p>
            <a:pPr algn="l" defTabSz="457200">
              <a:defRPr sz="4200">
                <a:solidFill>
                  <a:srgbClr val="000000"/>
                </a:solidFill>
                <a:latin typeface="Calibri"/>
                <a:ea typeface="Calibri"/>
                <a:cs typeface="Calibri"/>
                <a:sym typeface="Calibri"/>
              </a:defRPr>
            </a:pPr>
          </a:p>
          <a:p>
            <a:pPr algn="l" defTabSz="457200">
              <a:defRPr sz="1200">
                <a:solidFill>
                  <a:srgbClr val="000000"/>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2" name="Three main ingredients:…"/>
          <p:cNvSpPr txBox="1"/>
          <p:nvPr/>
        </p:nvSpPr>
        <p:spPr>
          <a:xfrm>
            <a:off x="3373280" y="3383852"/>
            <a:ext cx="16672273" cy="32858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4200">
                <a:solidFill>
                  <a:srgbClr val="000000"/>
                </a:solidFill>
                <a:latin typeface="Calibri"/>
                <a:ea typeface="Calibri"/>
                <a:cs typeface="Calibri"/>
                <a:sym typeface="Calibri"/>
              </a:defRPr>
            </a:pPr>
            <a:r>
              <a:t>Three main ingredients: </a:t>
            </a:r>
          </a:p>
          <a:p>
            <a:pPr algn="l" defTabSz="457200">
              <a:defRPr sz="4200">
                <a:solidFill>
                  <a:srgbClr val="000000"/>
                </a:solidFill>
                <a:latin typeface="Calibri"/>
                <a:ea typeface="Calibri"/>
                <a:cs typeface="Calibri"/>
                <a:sym typeface="Calibri"/>
              </a:defRPr>
            </a:pPr>
          </a:p>
          <a:p>
            <a:pPr marL="777875" indent="-777875" algn="l" defTabSz="457200">
              <a:buSzPct val="100000"/>
              <a:buAutoNum type="romanLcParenR" startAt="1"/>
              <a:defRPr sz="4200">
                <a:solidFill>
                  <a:srgbClr val="000000"/>
                </a:solidFill>
                <a:latin typeface="Calibri"/>
                <a:ea typeface="Calibri"/>
                <a:cs typeface="Calibri"/>
                <a:sym typeface="Calibri"/>
              </a:defRPr>
            </a:pPr>
            <a:r>
              <a:t>Interdisciplinary integration and synthesis, </a:t>
            </a:r>
          </a:p>
          <a:p>
            <a:pPr marL="777875" indent="-777875" algn="l" defTabSz="457200">
              <a:buSzPct val="100000"/>
              <a:buAutoNum type="romanLcParenR" startAt="1"/>
              <a:defRPr sz="4200">
                <a:solidFill>
                  <a:srgbClr val="000000"/>
                </a:solidFill>
                <a:latin typeface="Calibri"/>
                <a:ea typeface="Calibri"/>
                <a:cs typeface="Calibri"/>
                <a:sym typeface="Calibri"/>
              </a:defRPr>
            </a:pPr>
            <a:r>
              <a:t>A rich and expanding empirical basis (data) and methods across scales, </a:t>
            </a:r>
          </a:p>
          <a:p>
            <a:pPr marL="777875" indent="-777875" algn="l" defTabSz="457200">
              <a:buSzPct val="100000"/>
              <a:buAutoNum type="romanLcParenR" startAt="1"/>
              <a:defRPr sz="4200">
                <a:solidFill>
                  <a:srgbClr val="000000"/>
                </a:solidFill>
                <a:latin typeface="Calibri"/>
                <a:ea typeface="Calibri"/>
                <a:cs typeface="Calibri"/>
                <a:sym typeface="Calibri"/>
              </a:defRPr>
            </a:pPr>
            <a:r>
              <a:t>Reflecting and honoring diverse human experiences in different contexts.</a:t>
            </a:r>
          </a:p>
        </p:txBody>
      </p:sp>
      <p:sp>
        <p:nvSpPr>
          <p:cNvPr id="263" name="Features of Urban Science"/>
          <p:cNvSpPr txBox="1"/>
          <p:nvPr/>
        </p:nvSpPr>
        <p:spPr>
          <a:xfrm>
            <a:off x="1128310" y="1086165"/>
            <a:ext cx="7986396" cy="8455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900">
                <a:solidFill>
                  <a:srgbClr val="000000"/>
                </a:solidFill>
              </a:defRPr>
            </a:lvl1pPr>
          </a:lstStyle>
          <a:p>
            <a:pPr/>
            <a:r>
              <a:t>Features of Urban Science</a:t>
            </a:r>
          </a:p>
        </p:txBody>
      </p:sp>
      <p:sp>
        <p:nvSpPr>
          <p:cNvPr id="264" name="This creates a scientific culture for urban science that holds a special new place compared to more traditional disciplines.…"/>
          <p:cNvSpPr txBox="1"/>
          <p:nvPr/>
        </p:nvSpPr>
        <p:spPr>
          <a:xfrm>
            <a:off x="386896" y="7818777"/>
            <a:ext cx="24006611" cy="394627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4200">
                <a:solidFill>
                  <a:srgbClr val="000000"/>
                </a:solidFill>
                <a:latin typeface="Calibri"/>
                <a:ea typeface="Calibri"/>
                <a:cs typeface="Calibri"/>
                <a:sym typeface="Calibri"/>
              </a:defRPr>
            </a:pPr>
            <a:r>
              <a:t>This creates a scientific culture for </a:t>
            </a:r>
            <a:r>
              <a:rPr i="1"/>
              <a:t>urban science</a:t>
            </a:r>
            <a:r>
              <a:t> that holds a special new place compared to more traditional disciplines.</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The integration of these ingredients also enables urban science as a unique</a:t>
            </a:r>
            <a:r>
              <a:rPr i="1"/>
              <a:t> platform</a:t>
            </a:r>
            <a:r>
              <a:t>, welcoming of diverse knowledge and experiences and uniquely situated for scientific co-production with people, civic organizations, governments, businesses, as well as with other researchers</a:t>
            </a:r>
          </a:p>
        </p:txBody>
      </p:sp>
      <p:sp>
        <p:nvSpPr>
          <p:cNvPr id="265" name="IUS 1.1 What is Urban Science?"/>
          <p:cNvSpPr txBox="1"/>
          <p:nvPr/>
        </p:nvSpPr>
        <p:spPr>
          <a:xfrm>
            <a:off x="18223357" y="12963191"/>
            <a:ext cx="6069280"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1.1 What is Urban Science?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What should cities be like?"/>
          <p:cNvSpPr txBox="1"/>
          <p:nvPr/>
        </p:nvSpPr>
        <p:spPr>
          <a:xfrm>
            <a:off x="7043915" y="6311112"/>
            <a:ext cx="10296170" cy="109377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700"/>
            </a:lvl1pPr>
          </a:lstStyle>
          <a:p>
            <a:pPr/>
            <a:r>
              <a:t>What should cities be like?</a:t>
            </a:r>
          </a:p>
        </p:txBody>
      </p:sp>
      <p:sp>
        <p:nvSpPr>
          <p:cNvPr id="176" name="Green, Just, Smart, Efficient, …"/>
          <p:cNvSpPr txBox="1"/>
          <p:nvPr/>
        </p:nvSpPr>
        <p:spPr>
          <a:xfrm>
            <a:off x="16193975" y="9350144"/>
            <a:ext cx="6132158" cy="5851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300">
                <a:solidFill>
                  <a:schemeClr val="accent5">
                    <a:hueOff val="-82419"/>
                    <a:satOff val="-9513"/>
                    <a:lumOff val="-16343"/>
                  </a:schemeClr>
                </a:solidFill>
              </a:defRPr>
            </a:lvl1pPr>
          </a:lstStyle>
          <a:p>
            <a:pPr/>
            <a:r>
              <a:t>Green, Just, Smart, Efficient, …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0" name="3c46040452957d8251da1aa8e50baff7.jpg" descr="3c46040452957d8251da1aa8e50baff7.jpg"/>
          <p:cNvPicPr>
            <a:picLocks noChangeAspect="1"/>
          </p:cNvPicPr>
          <p:nvPr/>
        </p:nvPicPr>
        <p:blipFill>
          <a:blip r:embed="rId3">
            <a:extLst/>
          </a:blip>
          <a:stretch>
            <a:fillRect/>
          </a:stretch>
        </p:blipFill>
        <p:spPr>
          <a:xfrm>
            <a:off x="6855618" y="0"/>
            <a:ext cx="10672763" cy="13716000"/>
          </a:xfrm>
          <a:prstGeom prst="rect">
            <a:avLst/>
          </a:prstGeom>
          <a:ln w="12700">
            <a:miter lim="400000"/>
          </a:ln>
        </p:spPr>
      </p:pic>
      <p:sp>
        <p:nvSpPr>
          <p:cNvPr id="181" name="Garden Cities of To-morrow…"/>
          <p:cNvSpPr txBox="1"/>
          <p:nvPr/>
        </p:nvSpPr>
        <p:spPr>
          <a:xfrm>
            <a:off x="15877711" y="321438"/>
            <a:ext cx="5004944" cy="1071624"/>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sz="3000">
                <a:solidFill>
                  <a:srgbClr val="FFFFFF"/>
                </a:solidFill>
                <a:latin typeface="Helvetica Neue Medium"/>
                <a:ea typeface="Helvetica Neue Medium"/>
                <a:cs typeface="Helvetica Neue Medium"/>
                <a:sym typeface="Helvetica Neue Medium"/>
              </a:defRPr>
            </a:pPr>
            <a:r>
              <a:t>Garden Cities of To-morrow</a:t>
            </a:r>
          </a:p>
          <a:p>
            <a:pPr algn="l" defTabSz="821531">
              <a:defRPr sz="3000">
                <a:solidFill>
                  <a:srgbClr val="FFFFFF"/>
                </a:solidFill>
                <a:latin typeface="Helvetica Neue Medium"/>
                <a:ea typeface="Helvetica Neue Medium"/>
                <a:cs typeface="Helvetica Neue Medium"/>
                <a:sym typeface="Helvetica Neue Medium"/>
              </a:defRPr>
            </a:pPr>
            <a:r>
              <a:t>Ebenezer Howard 1902 </a:t>
            </a:r>
          </a:p>
        </p:txBody>
      </p:sp>
      <p:sp>
        <p:nvSpPr>
          <p:cNvPr id="182" name="EcoUtopia"/>
          <p:cNvSpPr txBox="1"/>
          <p:nvPr/>
        </p:nvSpPr>
        <p:spPr>
          <a:xfrm>
            <a:off x="16313335" y="11677290"/>
            <a:ext cx="2079245"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EcoUtopia</a:t>
            </a:r>
          </a:p>
        </p:txBody>
      </p:sp>
      <p:sp>
        <p:nvSpPr>
          <p:cNvPr id="183" name="where are  the people?…"/>
          <p:cNvSpPr txBox="1"/>
          <p:nvPr/>
        </p:nvSpPr>
        <p:spPr>
          <a:xfrm>
            <a:off x="13044628" y="12384459"/>
            <a:ext cx="11105085" cy="1197967"/>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where are  the people?</a:t>
            </a:r>
          </a:p>
          <a:p>
            <a:pPr/>
            <a:r>
              <a:t>mostly utopian, moralistic land use scheme</a:t>
            </a:r>
          </a:p>
          <a:p>
            <a:pPr/>
            <a:r>
              <a:t>with strong prescriptive “zoning”, including segregated space for the “inebriates”</a:t>
            </a:r>
          </a:p>
        </p:txBody>
      </p:sp>
      <p:sp>
        <p:nvSpPr>
          <p:cNvPr id="184" name="Never Built"/>
          <p:cNvSpPr txBox="1"/>
          <p:nvPr/>
        </p:nvSpPr>
        <p:spPr>
          <a:xfrm rot="1596172">
            <a:off x="10458754" y="6410378"/>
            <a:ext cx="3466492" cy="895244"/>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200">
                <a:solidFill>
                  <a:srgbClr val="FFFFFF"/>
                </a:solidFill>
                <a:latin typeface="Helvetica Neue Medium"/>
                <a:ea typeface="Helvetica Neue Medium"/>
                <a:cs typeface="Helvetica Neue Medium"/>
                <a:sym typeface="Helvetica Neue Medium"/>
              </a:defRPr>
            </a:lvl1pPr>
          </a:lstStyle>
          <a:p>
            <a:pPr/>
            <a:r>
              <a:t>Never Built</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8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84"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8" name="Image" descr="Image"/>
          <p:cNvPicPr>
            <a:picLocks noChangeAspect="1"/>
          </p:cNvPicPr>
          <p:nvPr/>
        </p:nvPicPr>
        <p:blipFill>
          <a:blip r:embed="rId3">
            <a:extLst/>
          </a:blip>
          <a:stretch>
            <a:fillRect/>
          </a:stretch>
        </p:blipFill>
        <p:spPr>
          <a:xfrm>
            <a:off x="4959131" y="907555"/>
            <a:ext cx="14465737" cy="11900890"/>
          </a:xfrm>
          <a:prstGeom prst="rect">
            <a:avLst/>
          </a:prstGeom>
          <a:ln w="12700">
            <a:miter lim="400000"/>
          </a:ln>
        </p:spPr>
      </p:pic>
      <p:sp>
        <p:nvSpPr>
          <p:cNvPr id="189" name="Le Corbusier: Ville Radieuse 1924-33"/>
          <p:cNvSpPr/>
          <p:nvPr/>
        </p:nvSpPr>
        <p:spPr>
          <a:xfrm>
            <a:off x="14882653" y="12803550"/>
            <a:ext cx="6157037" cy="574676"/>
          </a:xfrm>
          <a:prstGeom prst="rect">
            <a:avLst/>
          </a:prstGeom>
          <a:solidFill>
            <a:srgbClr val="53585F"/>
          </a:solidFill>
          <a:ln w="12700">
            <a:miter lim="400000"/>
          </a:ln>
          <a:effectLst>
            <a:outerShdw sx="100000" sy="100000" kx="0" ky="0" algn="b" rotWithShape="0" blurRad="25400" dist="25400" dir="2388334">
              <a:srgbClr val="000000">
                <a:alpha val="79310"/>
              </a:srgbClr>
            </a:outerShdw>
          </a:effectLst>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FFFFFF"/>
                </a:solidFill>
                <a:latin typeface="Helvetica Light"/>
                <a:ea typeface="Helvetica Light"/>
                <a:cs typeface="Helvetica Light"/>
                <a:sym typeface="Helvetica Light"/>
              </a:defRPr>
            </a:lvl1pPr>
          </a:lstStyle>
          <a:p>
            <a:pPr/>
            <a:r>
              <a:t>Le Corbusier: Ville Radieuse 1924-33 </a:t>
            </a:r>
          </a:p>
        </p:txBody>
      </p:sp>
      <p:sp>
        <p:nvSpPr>
          <p:cNvPr id="190" name="Industrial Utopia"/>
          <p:cNvSpPr txBox="1"/>
          <p:nvPr/>
        </p:nvSpPr>
        <p:spPr>
          <a:xfrm>
            <a:off x="18572773" y="887661"/>
            <a:ext cx="3208224"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Industrial Utopia</a:t>
            </a:r>
          </a:p>
        </p:txBody>
      </p:sp>
      <p:sp>
        <p:nvSpPr>
          <p:cNvPr id="191" name="population density in the wrong places…"/>
          <p:cNvSpPr txBox="1"/>
          <p:nvPr/>
        </p:nvSpPr>
        <p:spPr>
          <a:xfrm>
            <a:off x="17581546" y="1548506"/>
            <a:ext cx="6811366" cy="1197967"/>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population density in the wrong places</a:t>
            </a:r>
          </a:p>
          <a:p>
            <a:pPr/>
            <a:r>
              <a:t>public spaces given to cars</a:t>
            </a:r>
          </a:p>
          <a:p>
            <a:pPr/>
            <a:r>
              <a:t>uniformity and drabness in the name of efficiency</a:t>
            </a:r>
          </a:p>
        </p:txBody>
      </p:sp>
      <p:sp>
        <p:nvSpPr>
          <p:cNvPr id="192" name="Cancelled"/>
          <p:cNvSpPr txBox="1"/>
          <p:nvPr/>
        </p:nvSpPr>
        <p:spPr>
          <a:xfrm rot="1596172">
            <a:off x="10379408" y="7984371"/>
            <a:ext cx="3160727" cy="895245"/>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200">
                <a:solidFill>
                  <a:srgbClr val="FFFFFF"/>
                </a:solidFill>
                <a:latin typeface="Helvetica Neue Medium"/>
                <a:ea typeface="Helvetica Neue Medium"/>
                <a:cs typeface="Helvetica Neue Medium"/>
                <a:sym typeface="Helvetica Neue Medium"/>
              </a:defRPr>
            </a:lvl1pPr>
          </a:lstStyle>
          <a:p>
            <a:pPr/>
            <a:r>
              <a:t>Cancelled</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2" grpId="1"/>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6" name="Screen Shot 2022-09-26 at 7.40.33 PM.png" descr="Screen Shot 2022-09-26 at 7.40.33 PM.png"/>
          <p:cNvPicPr>
            <a:picLocks noChangeAspect="1"/>
          </p:cNvPicPr>
          <p:nvPr/>
        </p:nvPicPr>
        <p:blipFill>
          <a:blip r:embed="rId3">
            <a:extLst/>
          </a:blip>
          <a:stretch>
            <a:fillRect/>
          </a:stretch>
        </p:blipFill>
        <p:spPr>
          <a:xfrm>
            <a:off x="-1" y="61411"/>
            <a:ext cx="24384001" cy="14373929"/>
          </a:xfrm>
          <a:prstGeom prst="rect">
            <a:avLst/>
          </a:prstGeom>
          <a:ln w="12700">
            <a:miter lim="400000"/>
          </a:ln>
        </p:spPr>
      </p:pic>
      <p:sp>
        <p:nvSpPr>
          <p:cNvPr id="197" name="https://www.neom.com/en-us/regions/theline"/>
          <p:cNvSpPr txBox="1"/>
          <p:nvPr/>
        </p:nvSpPr>
        <p:spPr>
          <a:xfrm>
            <a:off x="148572" y="13049556"/>
            <a:ext cx="8629194"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https://www.neom.com/en-us/regions/theline</a:t>
            </a:r>
          </a:p>
        </p:txBody>
      </p:sp>
      <p:pic>
        <p:nvPicPr>
          <p:cNvPr id="198" name="107408664-1714563748310-KSA_The_Line_3_4096-2304-max.jpg.jpeg" descr="107408664-1714563748310-KSA_The_Line_3_4096-2304-max.jpg.jpeg"/>
          <p:cNvPicPr>
            <a:picLocks noChangeAspect="1"/>
          </p:cNvPicPr>
          <p:nvPr/>
        </p:nvPicPr>
        <p:blipFill>
          <a:blip r:embed="rId4">
            <a:extLst/>
          </a:blip>
          <a:stretch>
            <a:fillRect/>
          </a:stretch>
        </p:blipFill>
        <p:spPr>
          <a:xfrm>
            <a:off x="13787484" y="7684150"/>
            <a:ext cx="10454498" cy="5884187"/>
          </a:xfrm>
          <a:prstGeom prst="rect">
            <a:avLst/>
          </a:prstGeom>
          <a:ln w="12700">
            <a:miter lim="400000"/>
          </a:ln>
        </p:spPr>
      </p:pic>
      <p:sp>
        <p:nvSpPr>
          <p:cNvPr id="199" name="Cancelled"/>
          <p:cNvSpPr txBox="1"/>
          <p:nvPr/>
        </p:nvSpPr>
        <p:spPr>
          <a:xfrm rot="1596172">
            <a:off x="11875992" y="7313489"/>
            <a:ext cx="3160726" cy="895245"/>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200">
                <a:solidFill>
                  <a:srgbClr val="FFFFFF"/>
                </a:solidFill>
                <a:latin typeface="Helvetica Neue Medium"/>
                <a:ea typeface="Helvetica Neue Medium"/>
                <a:cs typeface="Helvetica Neue Medium"/>
                <a:sym typeface="Helvetica Neue Medium"/>
              </a:defRPr>
            </a:lvl1pPr>
          </a:lstStyle>
          <a:p>
            <a:pPr/>
            <a:r>
              <a:t>Cancelled</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9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99" grpId="1"/>
    </p:bldLst>
  </p:timing>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3" name="Screen Shot 2022-09-26 at 7.38.55 PM.png" descr="Screen Shot 2022-09-26 at 7.38.55 PM.png"/>
          <p:cNvPicPr>
            <a:picLocks noChangeAspect="1"/>
          </p:cNvPicPr>
          <p:nvPr/>
        </p:nvPicPr>
        <p:blipFill>
          <a:blip r:embed="rId3">
            <a:extLst/>
          </a:blip>
          <a:stretch>
            <a:fillRect/>
          </a:stretch>
        </p:blipFill>
        <p:spPr>
          <a:xfrm>
            <a:off x="1660582" y="-57784"/>
            <a:ext cx="21062836" cy="13194735"/>
          </a:xfrm>
          <a:prstGeom prst="rect">
            <a:avLst/>
          </a:prstGeom>
          <a:ln w="12700">
            <a:miter lim="400000"/>
          </a:ln>
        </p:spPr>
      </p:pic>
      <p:sp>
        <p:nvSpPr>
          <p:cNvPr id="204" name="https://www.politico.com/magazine/story/2018/06/29/google-city-technology-toronto-canada-218841/"/>
          <p:cNvSpPr txBox="1"/>
          <p:nvPr/>
        </p:nvSpPr>
        <p:spPr>
          <a:xfrm>
            <a:off x="10159788" y="13238429"/>
            <a:ext cx="1410248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https://www.politico.com/magazine/story/2018/06/29/google-city-technology-toronto-canada-218841/</a:t>
            </a:r>
          </a:p>
        </p:txBody>
      </p:sp>
      <p:sp>
        <p:nvSpPr>
          <p:cNvPr id="205" name="Cancelled"/>
          <p:cNvSpPr txBox="1"/>
          <p:nvPr/>
        </p:nvSpPr>
        <p:spPr>
          <a:xfrm rot="1596172">
            <a:off x="10301999" y="3443013"/>
            <a:ext cx="3160726" cy="895244"/>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5200">
                <a:solidFill>
                  <a:srgbClr val="FFFFFF"/>
                </a:solidFill>
                <a:latin typeface="Helvetica Neue Medium"/>
                <a:ea typeface="Helvetica Neue Medium"/>
                <a:cs typeface="Helvetica Neue Medium"/>
                <a:sym typeface="Helvetica Neue Medium"/>
              </a:defRPr>
            </a:lvl1pPr>
          </a:lstStyle>
          <a:p>
            <a:pPr/>
            <a:r>
              <a:t>Cancelled</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0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05"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What are cities really like?"/>
          <p:cNvSpPr txBox="1"/>
          <p:nvPr/>
        </p:nvSpPr>
        <p:spPr>
          <a:xfrm>
            <a:off x="7217924" y="6311112"/>
            <a:ext cx="9948152" cy="109377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700"/>
            </a:lvl1pPr>
          </a:lstStyle>
          <a:p>
            <a:pPr/>
            <a:r>
              <a:t>What are cities really like?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The city is not merely a physical mechanism and an artificial construction.…"/>
          <p:cNvSpPr txBox="1"/>
          <p:nvPr/>
        </p:nvSpPr>
        <p:spPr>
          <a:xfrm>
            <a:off x="1208632" y="1297855"/>
            <a:ext cx="21966737" cy="2692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4450">
                <a:solidFill>
                  <a:srgbClr val="121212"/>
                </a:solidFill>
                <a:latin typeface="Georgia"/>
                <a:ea typeface="Georgia"/>
                <a:cs typeface="Georgia"/>
                <a:sym typeface="Georgia"/>
              </a:defRPr>
            </a:pPr>
            <a:r>
              <a:t>The city is not merely a physical mechanism and an artificial construction. </a:t>
            </a:r>
          </a:p>
          <a:p>
            <a:pPr algn="l" defTabSz="457200">
              <a:defRPr sz="4450">
                <a:solidFill>
                  <a:srgbClr val="121212"/>
                </a:solidFill>
                <a:latin typeface="Georgia"/>
                <a:ea typeface="Georgia"/>
                <a:cs typeface="Georgia"/>
                <a:sym typeface="Georgia"/>
              </a:defRPr>
            </a:pPr>
          </a:p>
          <a:p>
            <a:pPr algn="l" defTabSz="457200">
              <a:defRPr sz="4450">
                <a:solidFill>
                  <a:srgbClr val="121212"/>
                </a:solidFill>
                <a:latin typeface="Georgia"/>
                <a:ea typeface="Georgia"/>
                <a:cs typeface="Georgia"/>
                <a:sym typeface="Georgia"/>
              </a:defRPr>
            </a:pPr>
            <a:r>
              <a:t>It is involved in the vital processes of the people who compose it; </a:t>
            </a:r>
          </a:p>
          <a:p>
            <a:pPr algn="l" defTabSz="457200">
              <a:defRPr sz="4450">
                <a:solidFill>
                  <a:srgbClr val="121212"/>
                </a:solidFill>
                <a:latin typeface="Georgia"/>
                <a:ea typeface="Georgia"/>
                <a:cs typeface="Georgia"/>
                <a:sym typeface="Georgia"/>
              </a:defRPr>
            </a:pPr>
            <a:r>
              <a:t>                                          it is a product of nature, and particularly of human nature.</a:t>
            </a:r>
          </a:p>
        </p:txBody>
      </p:sp>
      <p:sp>
        <p:nvSpPr>
          <p:cNvPr id="212" name="- R. E. Park, The City 1925"/>
          <p:cNvSpPr txBox="1"/>
          <p:nvPr/>
        </p:nvSpPr>
        <p:spPr>
          <a:xfrm>
            <a:off x="1070562" y="4527778"/>
            <a:ext cx="5693894"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700">
                <a:solidFill>
                  <a:srgbClr val="000000"/>
                </a:solidFill>
              </a:defRPr>
            </a:lvl1pPr>
          </a:lstStyle>
          <a:p>
            <a:pPr/>
            <a:r>
              <a:t>- R. E. Park, The City 1925</a:t>
            </a:r>
          </a:p>
        </p:txBody>
      </p:sp>
      <p:pic>
        <p:nvPicPr>
          <p:cNvPr id="213" name="9780226636504.jpg" descr="9780226636504.jpg"/>
          <p:cNvPicPr>
            <a:picLocks noChangeAspect="1"/>
          </p:cNvPicPr>
          <p:nvPr/>
        </p:nvPicPr>
        <p:blipFill>
          <a:blip r:embed="rId3">
            <a:extLst/>
          </a:blip>
          <a:stretch>
            <a:fillRect/>
          </a:stretch>
        </p:blipFill>
        <p:spPr>
          <a:xfrm>
            <a:off x="18697911" y="5575024"/>
            <a:ext cx="5239273" cy="7861979"/>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Oval"/>
          <p:cNvSpPr/>
          <p:nvPr/>
        </p:nvSpPr>
        <p:spPr>
          <a:xfrm>
            <a:off x="2778549" y="234915"/>
            <a:ext cx="19205798" cy="12824477"/>
          </a:xfrm>
          <a:prstGeom prst="ellipse">
            <a:avLst/>
          </a:prstGeom>
          <a:ln w="254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18" name="Oval"/>
          <p:cNvSpPr/>
          <p:nvPr/>
        </p:nvSpPr>
        <p:spPr>
          <a:xfrm>
            <a:off x="4516549" y="1689318"/>
            <a:ext cx="15335184" cy="8246249"/>
          </a:xfrm>
          <a:prstGeom prst="ellipse">
            <a:avLst/>
          </a:prstGeom>
          <a:ln w="254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19" name="Rectangle"/>
          <p:cNvSpPr/>
          <p:nvPr/>
        </p:nvSpPr>
        <p:spPr>
          <a:xfrm>
            <a:off x="6601700" y="4421785"/>
            <a:ext cx="2370071" cy="4224380"/>
          </a:xfrm>
          <a:prstGeom prst="rect">
            <a:avLst/>
          </a:prstGeom>
          <a:solidFill>
            <a:srgbClr val="929292"/>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pic>
        <p:nvPicPr>
          <p:cNvPr id="220" name="beijing vision_instanthutong.jpg" descr="beijing vision_instanthutong.jpg"/>
          <p:cNvPicPr>
            <a:picLocks noChangeAspect="1"/>
          </p:cNvPicPr>
          <p:nvPr/>
        </p:nvPicPr>
        <p:blipFill>
          <a:blip r:embed="rId3">
            <a:alphaModFix amt="11697"/>
            <a:extLst/>
          </a:blip>
          <a:stretch>
            <a:fillRect/>
          </a:stretch>
        </p:blipFill>
        <p:spPr>
          <a:xfrm>
            <a:off x="-2085873" y="-49411"/>
            <a:ext cx="27629248" cy="13814624"/>
          </a:xfrm>
          <a:prstGeom prst="rect">
            <a:avLst/>
          </a:prstGeom>
          <a:ln w="25400">
            <a:solidFill>
              <a:srgbClr val="000000"/>
            </a:solidFill>
            <a:miter lim="400000"/>
          </a:ln>
        </p:spPr>
      </p:pic>
      <p:sp>
        <p:nvSpPr>
          <p:cNvPr id="221" name="Universal Urbanization"/>
          <p:cNvSpPr txBox="1"/>
          <p:nvPr/>
        </p:nvSpPr>
        <p:spPr>
          <a:xfrm>
            <a:off x="4932334" y="7522226"/>
            <a:ext cx="5708803" cy="77510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Universal Urbanization</a:t>
            </a:r>
          </a:p>
        </p:txBody>
      </p:sp>
      <p:sp>
        <p:nvSpPr>
          <p:cNvPr id="222" name="lots of data…"/>
          <p:cNvSpPr txBox="1"/>
          <p:nvPr/>
        </p:nvSpPr>
        <p:spPr>
          <a:xfrm>
            <a:off x="14976707" y="2429215"/>
            <a:ext cx="2714118" cy="1360777"/>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800">
                <a:solidFill>
                  <a:srgbClr val="FFFFFF"/>
                </a:solidFill>
                <a:latin typeface="Helvetica Neue Medium"/>
                <a:ea typeface="Helvetica Neue Medium"/>
                <a:cs typeface="Helvetica Neue Medium"/>
                <a:sym typeface="Helvetica Neue Medium"/>
              </a:defRPr>
            </a:pPr>
            <a:r>
              <a:t>lots </a:t>
            </a:r>
            <a:r>
              <a:rPr sz="4200"/>
              <a:t>of</a:t>
            </a:r>
            <a:r>
              <a:t> data</a:t>
            </a:r>
          </a:p>
          <a:p>
            <a:pPr defTabSz="821531">
              <a:defRPr sz="3800">
                <a:solidFill>
                  <a:srgbClr val="FFFFFF"/>
                </a:solidFill>
                <a:latin typeface="Helvetica Neue Medium"/>
                <a:ea typeface="Helvetica Neue Medium"/>
                <a:cs typeface="Helvetica Neue Medium"/>
                <a:sym typeface="Helvetica Neue Medium"/>
              </a:defRPr>
            </a:pPr>
            <a:r>
              <a:t>computing</a:t>
            </a:r>
          </a:p>
        </p:txBody>
      </p:sp>
      <p:sp>
        <p:nvSpPr>
          <p:cNvPr id="223" name="comparative analysis"/>
          <p:cNvSpPr txBox="1"/>
          <p:nvPr/>
        </p:nvSpPr>
        <p:spPr>
          <a:xfrm>
            <a:off x="13939307" y="8932970"/>
            <a:ext cx="5354093" cy="77510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comparative analysis</a:t>
            </a:r>
          </a:p>
        </p:txBody>
      </p:sp>
      <p:sp>
        <p:nvSpPr>
          <p:cNvPr id="224" name="Digital Revolution"/>
          <p:cNvSpPr txBox="1"/>
          <p:nvPr/>
        </p:nvSpPr>
        <p:spPr>
          <a:xfrm>
            <a:off x="5470271" y="4702702"/>
            <a:ext cx="4493719" cy="775103"/>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Digital Revolution</a:t>
            </a:r>
          </a:p>
        </p:txBody>
      </p:sp>
      <p:sp>
        <p:nvSpPr>
          <p:cNvPr id="225" name="Urban Science"/>
          <p:cNvSpPr txBox="1"/>
          <p:nvPr/>
        </p:nvSpPr>
        <p:spPr>
          <a:xfrm>
            <a:off x="11392703" y="5916808"/>
            <a:ext cx="3920313" cy="775103"/>
          </a:xfrm>
          <a:prstGeom prst="rect">
            <a:avLst/>
          </a:prstGeom>
          <a:solidFill>
            <a:schemeClr val="accent1"/>
          </a:solidFill>
          <a:ln w="12700">
            <a:miter lim="400000"/>
          </a:ln>
          <a:effectLst>
            <a:outerShdw sx="100000" sy="100000" kx="0" ky="0" algn="b" rotWithShape="0" blurRad="495300" dist="393700" dir="5400000">
              <a:srgbClr val="000000">
                <a:alpha val="50000"/>
              </a:srgbClr>
            </a:outerShdw>
          </a:effectLst>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Urban Science </a:t>
            </a:r>
          </a:p>
        </p:txBody>
      </p:sp>
      <p:sp>
        <p:nvSpPr>
          <p:cNvPr id="226" name="Urban Analytics"/>
          <p:cNvSpPr txBox="1"/>
          <p:nvPr/>
        </p:nvSpPr>
        <p:spPr>
          <a:xfrm>
            <a:off x="17409843" y="5921549"/>
            <a:ext cx="3678073" cy="713078"/>
          </a:xfrm>
          <a:prstGeom prst="rect">
            <a:avLst/>
          </a:prstGeom>
          <a:solidFill>
            <a:schemeClr val="accent3"/>
          </a:solidFill>
          <a:ln w="12700">
            <a:miter lim="400000"/>
          </a:ln>
          <a:effectLst>
            <a:outerShdw sx="100000" sy="100000" kx="0" ky="0" algn="b" rotWithShape="0" blurRad="812800" dist="393700" dir="5400000">
              <a:srgbClr val="000000">
                <a:alpha val="50000"/>
              </a:srgbClr>
            </a:outerShdw>
          </a:effectLst>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800">
                <a:solidFill>
                  <a:srgbClr val="FFFFFF"/>
                </a:solidFill>
                <a:latin typeface="Helvetica Neue Medium"/>
                <a:ea typeface="Helvetica Neue Medium"/>
                <a:cs typeface="Helvetica Neue Medium"/>
                <a:sym typeface="Helvetica Neue Medium"/>
              </a:defRPr>
            </a:lvl1pPr>
          </a:lstStyle>
          <a:p>
            <a:pPr/>
            <a:r>
              <a:t>Urban Analytics</a:t>
            </a:r>
          </a:p>
        </p:txBody>
      </p:sp>
      <p:sp>
        <p:nvSpPr>
          <p:cNvPr id="227" name="Line"/>
          <p:cNvSpPr/>
          <p:nvPr/>
        </p:nvSpPr>
        <p:spPr>
          <a:xfrm flipV="1">
            <a:off x="16333765" y="3830277"/>
            <a:ext cx="1" cy="4948164"/>
          </a:xfrm>
          <a:prstGeom prst="line">
            <a:avLst/>
          </a:prstGeom>
          <a:ln w="889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8" name="Line"/>
          <p:cNvSpPr/>
          <p:nvPr/>
        </p:nvSpPr>
        <p:spPr>
          <a:xfrm>
            <a:off x="4460071" y="6304359"/>
            <a:ext cx="2714118" cy="1"/>
          </a:xfrm>
          <a:prstGeom prst="line">
            <a:avLst/>
          </a:prstGeom>
          <a:ln w="1016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9" name="Line"/>
          <p:cNvSpPr/>
          <p:nvPr/>
        </p:nvSpPr>
        <p:spPr>
          <a:xfrm>
            <a:off x="10763170" y="7908024"/>
            <a:ext cx="3008864" cy="1630646"/>
          </a:xfrm>
          <a:prstGeom prst="line">
            <a:avLst/>
          </a:prstGeom>
          <a:ln w="1016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0" name="Line"/>
          <p:cNvSpPr/>
          <p:nvPr/>
        </p:nvSpPr>
        <p:spPr>
          <a:xfrm flipV="1">
            <a:off x="7717130" y="5562187"/>
            <a:ext cx="1" cy="1943576"/>
          </a:xfrm>
          <a:prstGeom prst="line">
            <a:avLst/>
          </a:prstGeom>
          <a:ln w="889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1" name="settlements in history"/>
          <p:cNvSpPr/>
          <p:nvPr/>
        </p:nvSpPr>
        <p:spPr>
          <a:xfrm>
            <a:off x="5283735" y="1778638"/>
            <a:ext cx="4284750" cy="87964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pPr/>
            <a:r>
              <a:t>settlements in history</a:t>
            </a:r>
          </a:p>
        </p:txBody>
      </p:sp>
      <p:sp>
        <p:nvSpPr>
          <p:cNvPr id="232" name="future cities"/>
          <p:cNvSpPr/>
          <p:nvPr/>
        </p:nvSpPr>
        <p:spPr>
          <a:xfrm>
            <a:off x="10621363" y="12552174"/>
            <a:ext cx="3125555" cy="87964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pPr/>
            <a:r>
              <a:t>future cities</a:t>
            </a:r>
          </a:p>
        </p:txBody>
      </p:sp>
      <p:sp>
        <p:nvSpPr>
          <p:cNvPr id="233" name="Social Equity"/>
          <p:cNvSpPr txBox="1"/>
          <p:nvPr/>
        </p:nvSpPr>
        <p:spPr>
          <a:xfrm>
            <a:off x="899089" y="4318975"/>
            <a:ext cx="2561235"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Social Equity</a:t>
            </a:r>
          </a:p>
        </p:txBody>
      </p:sp>
      <p:sp>
        <p:nvSpPr>
          <p:cNvPr id="234" name="Climate Change"/>
          <p:cNvSpPr txBox="1"/>
          <p:nvPr/>
        </p:nvSpPr>
        <p:spPr>
          <a:xfrm>
            <a:off x="624565" y="7704631"/>
            <a:ext cx="3110282" cy="585112"/>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Climate Change</a:t>
            </a:r>
          </a:p>
        </p:txBody>
      </p:sp>
      <p:sp>
        <p:nvSpPr>
          <p:cNvPr id="235" name="Line"/>
          <p:cNvSpPr/>
          <p:nvPr/>
        </p:nvSpPr>
        <p:spPr>
          <a:xfrm flipV="1">
            <a:off x="10048339" y="2903456"/>
            <a:ext cx="4686596" cy="2052269"/>
          </a:xfrm>
          <a:prstGeom prst="line">
            <a:avLst/>
          </a:prstGeom>
          <a:ln w="1016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6" name="Urban Practice"/>
          <p:cNvSpPr txBox="1"/>
          <p:nvPr/>
        </p:nvSpPr>
        <p:spPr>
          <a:xfrm>
            <a:off x="191113" y="5916808"/>
            <a:ext cx="3989655" cy="775103"/>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4200">
                <a:solidFill>
                  <a:srgbClr val="FFFFFF"/>
                </a:solidFill>
                <a:latin typeface="Helvetica Neue Medium"/>
                <a:ea typeface="Helvetica Neue Medium"/>
                <a:cs typeface="Helvetica Neue Medium"/>
                <a:sym typeface="Helvetica Neue Medium"/>
              </a:defRPr>
            </a:lvl1pPr>
          </a:lstStyle>
          <a:p>
            <a:pPr/>
            <a:r>
              <a:t>Urban Practice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1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3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232"/>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18" grpId="1"/>
      <p:bldP build="whole" bldLvl="1" animBg="1" rev="0" advAuto="0" spid="231" grpId="2"/>
      <p:bldP build="whole" bldLvl="1" animBg="1" rev="0" advAuto="0" spid="232" grpId="4"/>
      <p:bldP build="whole" bldLvl="1" animBg="1" rev="0" advAuto="0" spid="217" grpId="3"/>
    </p:bldLst>
  </p:timing>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